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6" r:id="rId9"/>
    <p:sldId id="268" r:id="rId10"/>
    <p:sldId id="270" r:id="rId11"/>
    <p:sldId id="272" r:id="rId12"/>
    <p:sldId id="273" r:id="rId13"/>
    <p:sldId id="274" r:id="rId14"/>
    <p:sldId id="275" r:id="rId15"/>
    <p:sldId id="276" r:id="rId16"/>
    <p:sldId id="277" r:id="rId17"/>
    <p:sldId id="279" r:id="rId18"/>
    <p:sldId id="280" r:id="rId19"/>
  </p:sldIdLst>
  <p:sldSz cx="9144000" cy="6858000" type="screen4x3"/>
  <p:notesSz cx="6797675" cy="9926638"/>
  <p:embeddedFontLst>
    <p:embeddedFont>
      <p:font typeface="Arial Black" panose="020B0A04020102020204" pitchFamily="34" charset="0"/>
      <p:regular r:id="rId21"/>
      <p:bold r:id="rId22"/>
    </p:embeddedFont>
    <p:embeddedFont>
      <p:font typeface="Arial Narrow" panose="020B0606020202030204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iaNYgLZQyjGFWnwpWFCOAu1RIi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157E061-80B5-492E-9A08-5E315AB894D6}">
  <a:tblStyle styleId="{5157E061-80B5-492E-9A08-5E315AB894D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3C14945-042B-42E7-AB83-77FF118A9CF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4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DEFY Agnès" userId="2dfacd07-0166-41f2-958d-5eac91dbfe63" providerId="ADAL" clId="{C4577F03-06C5-4CA7-91BC-7A0DF79CA0BE}"/>
    <pc:docChg chg="undo custSel addSld delSld modSld">
      <pc:chgData name="COLDEFY Agnès" userId="2dfacd07-0166-41f2-958d-5eac91dbfe63" providerId="ADAL" clId="{C4577F03-06C5-4CA7-91BC-7A0DF79CA0BE}" dt="2023-07-04T14:01:29.630" v="24" actId="47"/>
      <pc:docMkLst>
        <pc:docMk/>
      </pc:docMkLst>
      <pc:sldChg chg="del">
        <pc:chgData name="COLDEFY Agnès" userId="2dfacd07-0166-41f2-958d-5eac91dbfe63" providerId="ADAL" clId="{C4577F03-06C5-4CA7-91BC-7A0DF79CA0BE}" dt="2023-07-04T14:01:29.630" v="24" actId="47"/>
        <pc:sldMkLst>
          <pc:docMk/>
          <pc:sldMk cId="0" sldId="257"/>
        </pc:sldMkLst>
      </pc:sldChg>
      <pc:sldChg chg="del">
        <pc:chgData name="COLDEFY Agnès" userId="2dfacd07-0166-41f2-958d-5eac91dbfe63" providerId="ADAL" clId="{C4577F03-06C5-4CA7-91BC-7A0DF79CA0BE}" dt="2023-07-04T13:57:24.689" v="0" actId="47"/>
        <pc:sldMkLst>
          <pc:docMk/>
          <pc:sldMk cId="0" sldId="263"/>
        </pc:sldMkLst>
      </pc:sldChg>
      <pc:sldChg chg="del">
        <pc:chgData name="COLDEFY Agnès" userId="2dfacd07-0166-41f2-958d-5eac91dbfe63" providerId="ADAL" clId="{C4577F03-06C5-4CA7-91BC-7A0DF79CA0BE}" dt="2023-07-04T13:57:29.606" v="1" actId="47"/>
        <pc:sldMkLst>
          <pc:docMk/>
          <pc:sldMk cId="0" sldId="265"/>
        </pc:sldMkLst>
      </pc:sldChg>
      <pc:sldChg chg="del">
        <pc:chgData name="COLDEFY Agnès" userId="2dfacd07-0166-41f2-958d-5eac91dbfe63" providerId="ADAL" clId="{C4577F03-06C5-4CA7-91BC-7A0DF79CA0BE}" dt="2023-07-04T13:57:32.925" v="2" actId="47"/>
        <pc:sldMkLst>
          <pc:docMk/>
          <pc:sldMk cId="0" sldId="267"/>
        </pc:sldMkLst>
      </pc:sldChg>
      <pc:sldChg chg="del">
        <pc:chgData name="COLDEFY Agnès" userId="2dfacd07-0166-41f2-958d-5eac91dbfe63" providerId="ADAL" clId="{C4577F03-06C5-4CA7-91BC-7A0DF79CA0BE}" dt="2023-07-04T13:57:36.330" v="3" actId="47"/>
        <pc:sldMkLst>
          <pc:docMk/>
          <pc:sldMk cId="0" sldId="269"/>
        </pc:sldMkLst>
      </pc:sldChg>
      <pc:sldChg chg="add del">
        <pc:chgData name="COLDEFY Agnès" userId="2dfacd07-0166-41f2-958d-5eac91dbfe63" providerId="ADAL" clId="{C4577F03-06C5-4CA7-91BC-7A0DF79CA0BE}" dt="2023-07-04T13:57:43.090" v="6" actId="47"/>
        <pc:sldMkLst>
          <pc:docMk/>
          <pc:sldMk cId="0" sldId="271"/>
        </pc:sldMkLst>
      </pc:sldChg>
      <pc:sldChg chg="del">
        <pc:chgData name="COLDEFY Agnès" userId="2dfacd07-0166-41f2-958d-5eac91dbfe63" providerId="ADAL" clId="{C4577F03-06C5-4CA7-91BC-7A0DF79CA0BE}" dt="2023-07-04T13:57:51.558" v="7" actId="47"/>
        <pc:sldMkLst>
          <pc:docMk/>
          <pc:sldMk cId="0" sldId="278"/>
        </pc:sldMkLst>
      </pc:sldChg>
      <pc:sldChg chg="delSp mod">
        <pc:chgData name="COLDEFY Agnès" userId="2dfacd07-0166-41f2-958d-5eac91dbfe63" providerId="ADAL" clId="{C4577F03-06C5-4CA7-91BC-7A0DF79CA0BE}" dt="2023-07-04T13:58:00.637" v="9" actId="478"/>
        <pc:sldMkLst>
          <pc:docMk/>
          <pc:sldMk cId="0" sldId="279"/>
        </pc:sldMkLst>
        <pc:spChg chg="del">
          <ac:chgData name="COLDEFY Agnès" userId="2dfacd07-0166-41f2-958d-5eac91dbfe63" providerId="ADAL" clId="{C4577F03-06C5-4CA7-91BC-7A0DF79CA0BE}" dt="2023-07-04T13:58:00.637" v="9" actId="478"/>
          <ac:spMkLst>
            <pc:docMk/>
            <pc:sldMk cId="0" sldId="279"/>
            <ac:spMk id="342" creationId="{00000000-0000-0000-0000-000000000000}"/>
          </ac:spMkLst>
        </pc:spChg>
        <pc:graphicFrameChg chg="del">
          <ac:chgData name="COLDEFY Agnès" userId="2dfacd07-0166-41f2-958d-5eac91dbfe63" providerId="ADAL" clId="{C4577F03-06C5-4CA7-91BC-7A0DF79CA0BE}" dt="2023-07-04T13:57:58.489" v="8" actId="478"/>
          <ac:graphicFrameMkLst>
            <pc:docMk/>
            <pc:sldMk cId="0" sldId="279"/>
            <ac:graphicFrameMk id="341" creationId="{00000000-0000-0000-0000-000000000000}"/>
          </ac:graphicFrameMkLst>
        </pc:graphicFrameChg>
      </pc:sldChg>
      <pc:sldChg chg="modSp add del mod">
        <pc:chgData name="COLDEFY Agnès" userId="2dfacd07-0166-41f2-958d-5eac91dbfe63" providerId="ADAL" clId="{C4577F03-06C5-4CA7-91BC-7A0DF79CA0BE}" dt="2023-07-04T13:59:18.485" v="22" actId="47"/>
        <pc:sldMkLst>
          <pc:docMk/>
          <pc:sldMk cId="0" sldId="281"/>
        </pc:sldMkLst>
        <pc:graphicFrameChg chg="mod modGraphic">
          <ac:chgData name="COLDEFY Agnès" userId="2dfacd07-0166-41f2-958d-5eac91dbfe63" providerId="ADAL" clId="{C4577F03-06C5-4CA7-91BC-7A0DF79CA0BE}" dt="2023-07-04T13:59:00.468" v="20" actId="21"/>
          <ac:graphicFrameMkLst>
            <pc:docMk/>
            <pc:sldMk cId="0" sldId="281"/>
            <ac:graphicFrameMk id="356" creationId="{00000000-0000-0000-0000-000000000000}"/>
          </ac:graphicFrameMkLst>
        </pc:graphicFrameChg>
      </pc:sldChg>
      <pc:sldChg chg="add del">
        <pc:chgData name="COLDEFY Agnès" userId="2dfacd07-0166-41f2-958d-5eac91dbfe63" providerId="ADAL" clId="{C4577F03-06C5-4CA7-91BC-7A0DF79CA0BE}" dt="2023-07-04T13:59:06.252" v="21" actId="47"/>
        <pc:sldMkLst>
          <pc:docMk/>
          <pc:sldMk cId="0" sldId="282"/>
        </pc:sldMkLst>
      </pc:sldChg>
      <pc:sldChg chg="add del">
        <pc:chgData name="COLDEFY Agnès" userId="2dfacd07-0166-41f2-958d-5eac91dbfe63" providerId="ADAL" clId="{C4577F03-06C5-4CA7-91BC-7A0DF79CA0BE}" dt="2023-07-04T13:59:19.938" v="23" actId="47"/>
        <pc:sldMkLst>
          <pc:docMk/>
          <pc:sldMk cId="0" sldId="283"/>
        </pc:sldMkLst>
      </pc:sldChg>
      <pc:sldMasterChg chg="addSldLayout delSldLayout">
        <pc:chgData name="COLDEFY Agnès" userId="2dfacd07-0166-41f2-958d-5eac91dbfe63" providerId="ADAL" clId="{C4577F03-06C5-4CA7-91BC-7A0DF79CA0BE}" dt="2023-07-04T13:57:43.090" v="6" actId="47"/>
        <pc:sldMasterMkLst>
          <pc:docMk/>
          <pc:sldMasterMk cId="0" sldId="2147483648"/>
        </pc:sldMasterMkLst>
        <pc:sldLayoutChg chg="add del">
          <pc:chgData name="COLDEFY Agnès" userId="2dfacd07-0166-41f2-958d-5eac91dbfe63" providerId="ADAL" clId="{C4577F03-06C5-4CA7-91BC-7A0DF79CA0BE}" dt="2023-07-04T13:57:43.090" v="6" actId="47"/>
          <pc:sldLayoutMkLst>
            <pc:docMk/>
            <pc:sldMasterMk cId="0" sldId="2147483648"/>
            <pc:sldLayoutMk cId="0" sldId="214748365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ficielnet.com/annuaire_formations.php" TargetMode="External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2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3.png"/><Relationship Id="rId9" Type="http://schemas.openxmlformats.org/officeDocument/2006/relationships/image" Target="../media/image5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10" Type="http://schemas.openxmlformats.org/officeDocument/2006/relationships/image" Target="../media/image10.jpg"/><Relationship Id="rId4" Type="http://schemas.openxmlformats.org/officeDocument/2006/relationships/image" Target="../media/image13.png"/><Relationship Id="rId9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"/>
          <p:cNvSpPr txBox="1"/>
          <p:nvPr/>
        </p:nvSpPr>
        <p:spPr>
          <a:xfrm>
            <a:off x="3736798" y="1547966"/>
            <a:ext cx="5616624" cy="196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 Black"/>
              <a:buNone/>
            </a:pPr>
            <a:r>
              <a:rPr lang="fr-FR" sz="3200" b="0" i="0" u="none" strike="noStrike" cap="none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  <a:t>Rapport d’activité 2022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 Black"/>
              <a:buNone/>
            </a:pPr>
            <a:r>
              <a:rPr lang="fr-FR" sz="3200" b="0" i="0" u="none" strike="noStrike" cap="none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  <a:t>des AFPIA au CODIFAB</a:t>
            </a:r>
            <a:endParaRPr sz="3200" b="1" i="0" u="none" strike="noStrike" cap="none">
              <a:solidFill>
                <a:srgbClr val="3F3F3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9" name="Google Shape;39;p1"/>
          <p:cNvSpPr/>
          <p:nvPr/>
        </p:nvSpPr>
        <p:spPr>
          <a:xfrm>
            <a:off x="107504" y="5232000"/>
            <a:ext cx="9036496" cy="144016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" name="Google Shape;40;p1"/>
          <p:cNvGrpSpPr/>
          <p:nvPr/>
        </p:nvGrpSpPr>
        <p:grpSpPr>
          <a:xfrm>
            <a:off x="251520" y="455537"/>
            <a:ext cx="3485277" cy="5184576"/>
            <a:chOff x="0" y="0"/>
            <a:chExt cx="3829050" cy="5695950"/>
          </a:xfrm>
        </p:grpSpPr>
        <p:pic>
          <p:nvPicPr>
            <p:cNvPr id="41" name="Google Shape;41;p1"/>
            <p:cNvPicPr preferRelativeResize="0"/>
            <p:nvPr/>
          </p:nvPicPr>
          <p:blipFill rotWithShape="1">
            <a:blip r:embed="rId3">
              <a:alphaModFix/>
            </a:blip>
            <a:srcRect l="12962" r="9924"/>
            <a:stretch/>
          </p:blipFill>
          <p:spPr>
            <a:xfrm>
              <a:off x="1914525" y="0"/>
              <a:ext cx="1914525" cy="285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2;p1"/>
            <p:cNvPicPr preferRelativeResize="0"/>
            <p:nvPr/>
          </p:nvPicPr>
          <p:blipFill rotWithShape="1">
            <a:blip r:embed="rId4">
              <a:alphaModFix/>
            </a:blip>
            <a:srcRect l="2853" r="14016"/>
            <a:stretch/>
          </p:blipFill>
          <p:spPr>
            <a:xfrm>
              <a:off x="1914525" y="2857500"/>
              <a:ext cx="1914525" cy="2838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3;p1"/>
            <p:cNvPicPr preferRelativeResize="0"/>
            <p:nvPr/>
          </p:nvPicPr>
          <p:blipFill rotWithShape="1">
            <a:blip r:embed="rId5">
              <a:alphaModFix/>
            </a:blip>
            <a:srcRect l="9710" r="11052"/>
            <a:stretch/>
          </p:blipFill>
          <p:spPr>
            <a:xfrm>
              <a:off x="0" y="2857500"/>
              <a:ext cx="1914525" cy="2838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1"/>
            <p:cNvPicPr preferRelativeResize="0"/>
            <p:nvPr/>
          </p:nvPicPr>
          <p:blipFill rotWithShape="1">
            <a:blip r:embed="rId6">
              <a:alphaModFix/>
            </a:blip>
            <a:srcRect r="16482"/>
            <a:stretch/>
          </p:blipFill>
          <p:spPr>
            <a:xfrm>
              <a:off x="0" y="0"/>
              <a:ext cx="1914525" cy="28765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" name="Google Shape;45;p1"/>
          <p:cNvSpPr/>
          <p:nvPr/>
        </p:nvSpPr>
        <p:spPr>
          <a:xfrm>
            <a:off x="4139952" y="476672"/>
            <a:ext cx="162134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AFPIA Est-Nord (88)</a:t>
            </a:r>
            <a:br>
              <a:rPr lang="fr-FR"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AFPIA Lyon (69)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NOVÉHA(85)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Google Shape;46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5679" y="6126718"/>
            <a:ext cx="1799859" cy="53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57844" y="6306214"/>
            <a:ext cx="1228185" cy="496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68596" y="6248354"/>
            <a:ext cx="1228859" cy="6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"/>
          <p:cNvSpPr/>
          <p:nvPr/>
        </p:nvSpPr>
        <p:spPr>
          <a:xfrm>
            <a:off x="8036155" y="185840"/>
            <a:ext cx="8563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i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Mars 2023</a:t>
            </a:r>
            <a:endParaRPr sz="12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" name="Google Shape;50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962589" y="6166646"/>
            <a:ext cx="1883344" cy="691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873839" y="3601829"/>
            <a:ext cx="2880000" cy="1488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5"/>
          <p:cNvSpPr/>
          <p:nvPr/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E75B5"/>
              </a:gs>
            </a:gsLst>
            <a:lin ang="18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5"/>
          <p:cNvSpPr/>
          <p:nvPr/>
        </p:nvSpPr>
        <p:spPr>
          <a:xfrm flipH="1">
            <a:off x="342900" y="8482"/>
            <a:ext cx="2676207" cy="6858000"/>
          </a:xfrm>
          <a:prstGeom prst="rect">
            <a:avLst/>
          </a:prstGeom>
          <a:gradFill>
            <a:gsLst>
              <a:gs pos="0">
                <a:srgbClr val="5B9BD5">
                  <a:alpha val="31764"/>
                </a:srgbClr>
              </a:gs>
              <a:gs pos="70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5"/>
          <p:cNvSpPr/>
          <p:nvPr/>
        </p:nvSpPr>
        <p:spPr>
          <a:xfrm rot="6097846">
            <a:off x="-1161554" y="1712395"/>
            <a:ext cx="4808302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9CC2E5">
                  <a:alpha val="0"/>
                </a:srgbClr>
              </a:gs>
              <a:gs pos="39000">
                <a:srgbClr val="9CC2E5">
                  <a:alpha val="0"/>
                </a:srgbClr>
              </a:gs>
              <a:gs pos="100000">
                <a:srgbClr val="2E75B5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5"/>
          <p:cNvSpPr/>
          <p:nvPr/>
        </p:nvSpPr>
        <p:spPr>
          <a:xfrm rot="-54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rgbClr val="5B9BD5">
                  <a:alpha val="23921"/>
                </a:srgbClr>
              </a:gs>
              <a:gs pos="100000">
                <a:srgbClr val="1E4E79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5"/>
          <p:cNvSpPr txBox="1"/>
          <p:nvPr/>
        </p:nvSpPr>
        <p:spPr>
          <a:xfrm>
            <a:off x="505305" y="2759383"/>
            <a:ext cx="2171679" cy="2834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2022 Rapport d’activité </a:t>
            </a:r>
            <a:endParaRPr/>
          </a:p>
        </p:txBody>
      </p:sp>
      <p:pic>
        <p:nvPicPr>
          <p:cNvPr id="219" name="Google Shape;21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7506" y="3418494"/>
            <a:ext cx="2279959" cy="152187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20" name="Google Shape;22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4076" y="1830736"/>
            <a:ext cx="2283389" cy="15241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21" name="Google Shape;22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98926" y="3673425"/>
            <a:ext cx="2291050" cy="1098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1206" y="1872529"/>
            <a:ext cx="2291047" cy="152354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"/>
          <p:cNvSpPr/>
          <p:nvPr/>
        </p:nvSpPr>
        <p:spPr>
          <a:xfrm rot="-5400000">
            <a:off x="691352" y="799217"/>
            <a:ext cx="2200313" cy="2506881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7"/>
          <p:cNvSpPr txBox="1">
            <a:spLocks noGrp="1"/>
          </p:cNvSpPr>
          <p:nvPr>
            <p:ph type="title"/>
          </p:nvPr>
        </p:nvSpPr>
        <p:spPr>
          <a:xfrm>
            <a:off x="725214" y="1204108"/>
            <a:ext cx="2002054" cy="178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Fiche 1_4 : Adapter et actualiser l’outil informatique : </a:t>
            </a:r>
            <a:br>
              <a:rPr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7"/>
          <p:cNvSpPr txBox="1">
            <a:spLocks noGrp="1"/>
          </p:cNvSpPr>
          <p:nvPr>
            <p:ph type="body" idx="1"/>
          </p:nvPr>
        </p:nvSpPr>
        <p:spPr>
          <a:xfrm>
            <a:off x="108974" y="3795130"/>
            <a:ext cx="5035882" cy="1611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Maintien et sécurité du système d’information avec notamment le renouvellement de la baie SAN et Onduleur, et licences.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Renouvellement de système de vidéoprojecteurs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L’acquisition et renouvellement d‘Equipements informatiques </a:t>
            </a:r>
            <a:endParaRPr/>
          </a:p>
        </p:txBody>
      </p:sp>
      <p:pic>
        <p:nvPicPr>
          <p:cNvPr id="241" name="Google Shape;24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122" y="127689"/>
            <a:ext cx="1417619" cy="67870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7"/>
          <p:cNvSpPr/>
          <p:nvPr/>
        </p:nvSpPr>
        <p:spPr>
          <a:xfrm>
            <a:off x="0" y="-195268"/>
            <a:ext cx="91440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  <a:t>Les actions réalisées par AFPIA Lyon 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  <a:t>sur la convention 2022</a:t>
            </a:r>
            <a:endParaRPr sz="2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2595" y="2942875"/>
            <a:ext cx="2080998" cy="1234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1480" y="1071396"/>
            <a:ext cx="2242111" cy="1681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83592" y="4777214"/>
            <a:ext cx="2242111" cy="1681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72000" y="4366956"/>
            <a:ext cx="2242111" cy="1681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83591" y="2390272"/>
            <a:ext cx="2242111" cy="2077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8"/>
          <p:cNvSpPr/>
          <p:nvPr/>
        </p:nvSpPr>
        <p:spPr>
          <a:xfrm rot="-5400000">
            <a:off x="691352" y="799217"/>
            <a:ext cx="2200313" cy="2506881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18"/>
          <p:cNvSpPr txBox="1">
            <a:spLocks noGrp="1"/>
          </p:cNvSpPr>
          <p:nvPr>
            <p:ph type="title"/>
          </p:nvPr>
        </p:nvSpPr>
        <p:spPr>
          <a:xfrm>
            <a:off x="645459" y="1204108"/>
            <a:ext cx="2178423" cy="1790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Fiche 2_4 : Action de synergie avec nos partenaires</a:t>
            </a:r>
            <a:endParaRPr/>
          </a:p>
        </p:txBody>
      </p:sp>
      <p:sp>
        <p:nvSpPr>
          <p:cNvPr id="254" name="Google Shape;254;p18"/>
          <p:cNvSpPr txBox="1">
            <a:spLocks noGrp="1"/>
          </p:cNvSpPr>
          <p:nvPr>
            <p:ph type="body" idx="1"/>
          </p:nvPr>
        </p:nvSpPr>
        <p:spPr>
          <a:xfrm>
            <a:off x="342603" y="3605589"/>
            <a:ext cx="3603627" cy="2421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fr-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Mettre en œuvre des actions de communication à distance et en présentiel, dédiés aux apprentis et entreprises de notre Région 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 sz="1600"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fr-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réation d’un espace «recrutement et offre de formation en alternance » à destination des entreprises pour faciliter leur recrutement (JOB BOARD) et permettre aux candidats de trouver des offres d’emplois</a:t>
            </a:r>
            <a:endParaRPr/>
          </a:p>
        </p:txBody>
      </p:sp>
      <p:pic>
        <p:nvPicPr>
          <p:cNvPr id="255" name="Google Shape;25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122" y="127689"/>
            <a:ext cx="1417619" cy="678706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8"/>
          <p:cNvSpPr/>
          <p:nvPr/>
        </p:nvSpPr>
        <p:spPr>
          <a:xfrm>
            <a:off x="-297779" y="-206762"/>
            <a:ext cx="91440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  <a:t>Les actions réalisées par AFPIA Lyon 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  <a:t>sur la convention 2022</a:t>
            </a:r>
            <a:endParaRPr sz="2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59585" y="952501"/>
            <a:ext cx="4571999" cy="250927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58" name="Google Shape;25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74221" y="3605589"/>
            <a:ext cx="4573093" cy="297450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9"/>
          <p:cNvSpPr/>
          <p:nvPr/>
        </p:nvSpPr>
        <p:spPr>
          <a:xfrm rot="-5400000">
            <a:off x="691352" y="799217"/>
            <a:ext cx="2200313" cy="2506881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9"/>
          <p:cNvSpPr txBox="1">
            <a:spLocks noGrp="1"/>
          </p:cNvSpPr>
          <p:nvPr>
            <p:ph type="title"/>
          </p:nvPr>
        </p:nvSpPr>
        <p:spPr>
          <a:xfrm>
            <a:off x="725214" y="1204108"/>
            <a:ext cx="2002054" cy="178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Fiche 2_4 : Action de synergie avec nos partenaires</a:t>
            </a:r>
            <a:endParaRPr/>
          </a:p>
        </p:txBody>
      </p:sp>
      <p:sp>
        <p:nvSpPr>
          <p:cNvPr id="265" name="Google Shape;265;p19"/>
          <p:cNvSpPr txBox="1">
            <a:spLocks noGrp="1"/>
          </p:cNvSpPr>
          <p:nvPr>
            <p:ph type="body" idx="1"/>
          </p:nvPr>
        </p:nvSpPr>
        <p:spPr>
          <a:xfrm>
            <a:off x="538067" y="3188503"/>
            <a:ext cx="3639486" cy="1497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fr-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Mettre en œuvre des actions de communication à distance et en présentiel, dédiés aux apprentis et entreprises de notre Région 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Remise des diplômes – session 2022</a:t>
            </a:r>
            <a:endParaRPr/>
          </a:p>
        </p:txBody>
      </p:sp>
      <p:pic>
        <p:nvPicPr>
          <p:cNvPr id="266" name="Google Shape;26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122" y="127689"/>
            <a:ext cx="1417619" cy="678706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9"/>
          <p:cNvSpPr/>
          <p:nvPr/>
        </p:nvSpPr>
        <p:spPr>
          <a:xfrm>
            <a:off x="-297779" y="-206762"/>
            <a:ext cx="91440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  <a:t>Les actions réalisées par AFPIA Lyon 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  <a:t>sur la convention 2022</a:t>
            </a:r>
            <a:endParaRPr sz="2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5935" y="4646842"/>
            <a:ext cx="3405992" cy="19158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19"/>
          <p:cNvGrpSpPr/>
          <p:nvPr/>
        </p:nvGrpSpPr>
        <p:grpSpPr>
          <a:xfrm>
            <a:off x="4439936" y="806395"/>
            <a:ext cx="4286068" cy="5958429"/>
            <a:chOff x="4143600" y="787204"/>
            <a:chExt cx="4286068" cy="5958429"/>
          </a:xfrm>
        </p:grpSpPr>
        <p:pic>
          <p:nvPicPr>
            <p:cNvPr id="270" name="Google Shape;270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143600" y="4425541"/>
              <a:ext cx="4275186" cy="23200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1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143600" y="2814918"/>
              <a:ext cx="4275186" cy="16106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Google Shape;272;p1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143600" y="787204"/>
              <a:ext cx="4286068" cy="202771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0"/>
          <p:cNvSpPr/>
          <p:nvPr/>
        </p:nvSpPr>
        <p:spPr>
          <a:xfrm rot="-5400000">
            <a:off x="691352" y="799217"/>
            <a:ext cx="2200313" cy="2506881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20"/>
          <p:cNvSpPr txBox="1">
            <a:spLocks noGrp="1"/>
          </p:cNvSpPr>
          <p:nvPr>
            <p:ph type="title"/>
          </p:nvPr>
        </p:nvSpPr>
        <p:spPr>
          <a:xfrm>
            <a:off x="725214" y="1204108"/>
            <a:ext cx="2002054" cy="178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Fiche 2_4 : Action de synergie avec nos partenaires</a:t>
            </a:r>
            <a:endParaRPr/>
          </a:p>
        </p:txBody>
      </p:sp>
      <p:sp>
        <p:nvSpPr>
          <p:cNvPr id="279" name="Google Shape;279;p20"/>
          <p:cNvSpPr txBox="1">
            <a:spLocks noGrp="1"/>
          </p:cNvSpPr>
          <p:nvPr>
            <p:ph type="body" idx="1"/>
          </p:nvPr>
        </p:nvSpPr>
        <p:spPr>
          <a:xfrm>
            <a:off x="371761" y="3429000"/>
            <a:ext cx="3439969" cy="2562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fr-F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Mettre en œuvre des actions de communication à distance et en présentiel, dédiés aux apprentis et entreprises de notre Région : 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fr-F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Recrutement de candidats via le Web (Inscription en ligne) et Journées Portes Ouvertes (Inscription en ligne)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fr-FR" sz="1400">
                <a:latin typeface="Arial"/>
                <a:ea typeface="Arial"/>
                <a:cs typeface="Arial"/>
                <a:sym typeface="Arial"/>
              </a:rPr>
              <a:t>Parution et référencement OF AFPIA Lyon dans Officiel des cuisinistes : </a:t>
            </a:r>
            <a:r>
              <a:rPr lang="fr-FR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https://www.officielnet.com/annuaire_formations.php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3122" y="127689"/>
            <a:ext cx="1417619" cy="678706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0"/>
          <p:cNvSpPr/>
          <p:nvPr/>
        </p:nvSpPr>
        <p:spPr>
          <a:xfrm>
            <a:off x="-297779" y="-206762"/>
            <a:ext cx="91440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  <a:t>Les actions réalisées par AFPIA Lyon 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  <a:t>sur la convention 2022</a:t>
            </a:r>
            <a:endParaRPr sz="2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Google Shape;282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75093" y="836375"/>
            <a:ext cx="4485382" cy="2390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41296" y="2985283"/>
            <a:ext cx="3584219" cy="1856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52999" y="4841335"/>
            <a:ext cx="3849867" cy="1581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1"/>
          <p:cNvSpPr/>
          <p:nvPr/>
        </p:nvSpPr>
        <p:spPr>
          <a:xfrm rot="-5400000">
            <a:off x="691352" y="799217"/>
            <a:ext cx="2200313" cy="2506881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21"/>
          <p:cNvSpPr txBox="1">
            <a:spLocks noGrp="1"/>
          </p:cNvSpPr>
          <p:nvPr>
            <p:ph type="title"/>
          </p:nvPr>
        </p:nvSpPr>
        <p:spPr>
          <a:xfrm>
            <a:off x="587278" y="1046523"/>
            <a:ext cx="2106926" cy="181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fr-FR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Fiche 3_4 : Anticiper les enjeux techniques, technologiques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122" y="127689"/>
            <a:ext cx="1417619" cy="678706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1"/>
          <p:cNvSpPr/>
          <p:nvPr/>
        </p:nvSpPr>
        <p:spPr>
          <a:xfrm>
            <a:off x="0" y="-195268"/>
            <a:ext cx="91440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  <a:t>Les actions réalisées par AFPIA Lyon 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  <a:t>sur la convention 2022</a:t>
            </a:r>
            <a:endParaRPr sz="2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" name="Google Shape;29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75244" y="824737"/>
            <a:ext cx="2945385" cy="277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01311" y="3893356"/>
            <a:ext cx="3185487" cy="2758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23214" y="1585395"/>
            <a:ext cx="2563584" cy="2416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42333" y="4461703"/>
            <a:ext cx="2155840" cy="219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1"/>
          <p:cNvSpPr txBox="1"/>
          <p:nvPr/>
        </p:nvSpPr>
        <p:spPr>
          <a:xfrm>
            <a:off x="28968" y="3559930"/>
            <a:ext cx="4314438" cy="1558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Renouvellement d’équipements de salles de cours (Mobiliers informatiques et chaises pour une salle informatique à destination des apprentis, chaises ergonomiques pour tables à dessin) et autres mobiliers pour apprenants et équipe AFPIA Lyon.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5483670" y="2726910"/>
            <a:ext cx="1437164" cy="1756533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2"/>
          <p:cNvSpPr/>
          <p:nvPr/>
        </p:nvSpPr>
        <p:spPr>
          <a:xfrm rot="-5400000">
            <a:off x="691352" y="799217"/>
            <a:ext cx="2200313" cy="2506881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22"/>
          <p:cNvSpPr txBox="1">
            <a:spLocks noGrp="1"/>
          </p:cNvSpPr>
          <p:nvPr>
            <p:ph type="title"/>
          </p:nvPr>
        </p:nvSpPr>
        <p:spPr>
          <a:xfrm>
            <a:off x="725214" y="1204108"/>
            <a:ext cx="2125562" cy="178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Fiche 4_4 : Mise aux normes des matériels, ateliers, bâtiment</a:t>
            </a:r>
            <a:endParaRPr/>
          </a:p>
        </p:txBody>
      </p:sp>
      <p:pic>
        <p:nvPicPr>
          <p:cNvPr id="305" name="Google Shape;30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3122" y="127689"/>
            <a:ext cx="1417619" cy="678706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2"/>
          <p:cNvSpPr/>
          <p:nvPr/>
        </p:nvSpPr>
        <p:spPr>
          <a:xfrm>
            <a:off x="0" y="-195268"/>
            <a:ext cx="91440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  <a:t>Les actions réalisées par AFPIA Lyon 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  <a:t>sur la convention 2022</a:t>
            </a:r>
            <a:endParaRPr sz="2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22"/>
          <p:cNvSpPr txBox="1"/>
          <p:nvPr/>
        </p:nvSpPr>
        <p:spPr>
          <a:xfrm>
            <a:off x="355332" y="3429000"/>
            <a:ext cx="4644956" cy="2546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Acquisition ou renouvellement d’outillages pour les ateliers, conformes, en état et garantissant notre engagement écoresponsable et sécurité (Scie plongeante avec kit batterie, scie à onglets radiales, laser autonivelante, marques DEWALT et MAKITA) </a:t>
            </a:r>
            <a:endParaRPr/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Acquisition d’une tenonneuse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6855710" y="577446"/>
            <a:ext cx="1710937" cy="2056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561215">
            <a:off x="7018858" y="2554339"/>
            <a:ext cx="1657271" cy="1541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4303974" y="1025592"/>
            <a:ext cx="2651652" cy="199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2" descr="Une image contenant intérieur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48736" y="4398081"/>
            <a:ext cx="2458888" cy="1851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2" descr="Une image contenant intérieur, périphérique, table de travail, fraise"/>
          <p:cNvPicPr preferRelativeResize="0"/>
          <p:nvPr/>
        </p:nvPicPr>
        <p:blipFill rotWithShape="1">
          <a:blip r:embed="rId9">
            <a:alphaModFix/>
          </a:blip>
          <a:srcRect l="32571"/>
          <a:stretch/>
        </p:blipFill>
        <p:spPr>
          <a:xfrm>
            <a:off x="7080519" y="4516616"/>
            <a:ext cx="1964869" cy="2194094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4"/>
          <p:cNvSpPr/>
          <p:nvPr/>
        </p:nvSpPr>
        <p:spPr>
          <a:xfrm rot="-5400000">
            <a:off x="691352" y="799217"/>
            <a:ext cx="2200313" cy="2506881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24"/>
          <p:cNvSpPr txBox="1">
            <a:spLocks noGrp="1"/>
          </p:cNvSpPr>
          <p:nvPr>
            <p:ph type="title"/>
          </p:nvPr>
        </p:nvSpPr>
        <p:spPr>
          <a:xfrm>
            <a:off x="725214" y="1204108"/>
            <a:ext cx="2002054" cy="178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Fiche 2_5 : Actions de synergie avec nos partenaires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3" name="Google Shape;33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122" y="127689"/>
            <a:ext cx="1417619" cy="678706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4"/>
          <p:cNvSpPr/>
          <p:nvPr/>
        </p:nvSpPr>
        <p:spPr>
          <a:xfrm>
            <a:off x="0" y="-195268"/>
            <a:ext cx="91440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  <a:t>Actions réalisées par AFPIA Lyon 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  <a:t>sur les conventions 2019 et 2020 </a:t>
            </a:r>
            <a:endParaRPr/>
          </a:p>
        </p:txBody>
      </p:sp>
      <p:sp>
        <p:nvSpPr>
          <p:cNvPr id="335" name="Google Shape;335;p24"/>
          <p:cNvSpPr txBox="1"/>
          <p:nvPr/>
        </p:nvSpPr>
        <p:spPr>
          <a:xfrm>
            <a:off x="223122" y="3357017"/>
            <a:ext cx="4644956" cy="116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Réalisation de l’aménagement de  </a:t>
            </a:r>
            <a:endParaRPr/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 l’Accueil AFPIA Lyon »  :</a:t>
            </a:r>
            <a:endParaRPr/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action soldée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6" name="Google Shape;336;p24"/>
          <p:cNvGrpSpPr/>
          <p:nvPr/>
        </p:nvGrpSpPr>
        <p:grpSpPr>
          <a:xfrm>
            <a:off x="3481859" y="3811491"/>
            <a:ext cx="5775508" cy="2973909"/>
            <a:chOff x="3258991" y="3059249"/>
            <a:chExt cx="5833458" cy="2899506"/>
          </a:xfrm>
        </p:grpSpPr>
        <p:pic>
          <p:nvPicPr>
            <p:cNvPr id="337" name="Google Shape;337;p2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258991" y="3059249"/>
              <a:ext cx="1967449" cy="14755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" name="Google Shape;338;p2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226440" y="3059249"/>
              <a:ext cx="3866009" cy="28995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p2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258991" y="4483168"/>
              <a:ext cx="1967450" cy="147558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0" name="Google Shape;340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17431" y="815319"/>
            <a:ext cx="3500172" cy="255147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95534"/>
            <a:ext cx="2700000" cy="143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2564343"/>
            <a:ext cx="2700000" cy="1515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4211360"/>
            <a:ext cx="2700000" cy="151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93544" y="2837073"/>
            <a:ext cx="3386113" cy="1243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"/>
          <p:cNvSpPr/>
          <p:nvPr/>
        </p:nvSpPr>
        <p:spPr>
          <a:xfrm>
            <a:off x="0" y="0"/>
            <a:ext cx="9144000" cy="1412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  <a:t>les activités des AFPIA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  <a:t>au service des entreprises</a:t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3"/>
          <p:cNvSpPr txBox="1"/>
          <p:nvPr/>
        </p:nvSpPr>
        <p:spPr>
          <a:xfrm>
            <a:off x="683568" y="1484784"/>
            <a:ext cx="5688632" cy="316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12B34"/>
              </a:buClr>
              <a:buSzPts val="4400"/>
              <a:buFont typeface="Arial Black"/>
              <a:buNone/>
            </a:pPr>
            <a:r>
              <a:rPr lang="fr-FR" sz="4400">
                <a:solidFill>
                  <a:srgbClr val="D12B34"/>
                </a:solidFill>
                <a:latin typeface="Arial Black"/>
                <a:ea typeface="Arial Black"/>
                <a:cs typeface="Arial Black"/>
                <a:sym typeface="Arial Black"/>
              </a:rPr>
              <a:t>  392</a:t>
            </a:r>
            <a:r>
              <a:rPr lang="fr-FR" sz="4400">
                <a:solidFill>
                  <a:srgbClr val="595959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fr-FR" sz="3600">
                <a:solidFill>
                  <a:srgbClr val="595959"/>
                </a:solidFill>
                <a:latin typeface="Arial Black"/>
                <a:ea typeface="Arial Black"/>
                <a:cs typeface="Arial Black"/>
                <a:sym typeface="Arial Black"/>
              </a:rPr>
              <a:t>alternants </a:t>
            </a:r>
            <a:endParaRPr sz="4400">
              <a:solidFill>
                <a:srgbClr val="595959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 Narrow"/>
              <a:buNone/>
            </a:pPr>
            <a:r>
              <a:rPr lang="fr-FR" sz="240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rPr>
              <a:t> en cours de formation, cycle 2022/2023</a:t>
            </a:r>
            <a:br>
              <a:rPr lang="fr-FR" sz="200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endParaRPr sz="1600">
              <a:solidFill>
                <a:srgbClr val="595959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AB51D"/>
              </a:buClr>
              <a:buSzPts val="4400"/>
              <a:buFont typeface="Arial Black"/>
              <a:buNone/>
            </a:pPr>
            <a:r>
              <a:rPr lang="fr-FR" sz="4400">
                <a:solidFill>
                  <a:srgbClr val="7AB51D"/>
                </a:solidFill>
                <a:latin typeface="Arial Black"/>
                <a:ea typeface="Arial Black"/>
                <a:cs typeface="Arial Black"/>
                <a:sym typeface="Arial Black"/>
              </a:rPr>
              <a:t>2448</a:t>
            </a:r>
            <a:r>
              <a:rPr lang="fr-FR" sz="4400">
                <a:solidFill>
                  <a:srgbClr val="595959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fr-FR" sz="3600">
                <a:solidFill>
                  <a:srgbClr val="595959"/>
                </a:solidFill>
                <a:latin typeface="Arial Black"/>
                <a:ea typeface="Arial Black"/>
                <a:cs typeface="Arial Black"/>
                <a:sym typeface="Arial Black"/>
              </a:rPr>
              <a:t>salariés</a:t>
            </a:r>
            <a:r>
              <a:rPr lang="fr-FR" sz="240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rPr>
              <a:t>,</a:t>
            </a:r>
            <a:br>
              <a:rPr lang="fr-FR" sz="2400">
                <a:solidFill>
                  <a:srgbClr val="595959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fr-FR" sz="2400">
                <a:solidFill>
                  <a:srgbClr val="595959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fr-FR" sz="240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rPr>
              <a:t>intérimaires et demandeurs d’emploi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 Narrow"/>
              <a:buNone/>
            </a:pPr>
            <a:r>
              <a:rPr lang="fr-FR" sz="240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rPr>
              <a:t> formés en 2022</a:t>
            </a:r>
            <a:endParaRPr sz="20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77" name="Google Shape;77;p3"/>
          <p:cNvGrpSpPr/>
          <p:nvPr/>
        </p:nvGrpSpPr>
        <p:grpSpPr>
          <a:xfrm>
            <a:off x="4684382" y="1957288"/>
            <a:ext cx="3728715" cy="4136000"/>
            <a:chOff x="1815894" y="0"/>
            <a:chExt cx="3728715" cy="4136000"/>
          </a:xfrm>
        </p:grpSpPr>
        <p:sp>
          <p:nvSpPr>
            <p:cNvPr id="78" name="Google Shape;78;p3"/>
            <p:cNvSpPr/>
            <p:nvPr/>
          </p:nvSpPr>
          <p:spPr>
            <a:xfrm>
              <a:off x="2836031" y="0"/>
              <a:ext cx="2708578" cy="270865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412" y="60000"/>
                  </a:moveTo>
                  <a:lnTo>
                    <a:pt x="8412" y="60000"/>
                  </a:lnTo>
                  <a:cubicBezTo>
                    <a:pt x="8412" y="32962"/>
                    <a:pt x="29287" y="10511"/>
                    <a:pt x="56254" y="8548"/>
                  </a:cubicBezTo>
                  <a:cubicBezTo>
                    <a:pt x="83220" y="6584"/>
                    <a:pt x="107127" y="25774"/>
                    <a:pt x="111044" y="52527"/>
                  </a:cubicBezTo>
                  <a:cubicBezTo>
                    <a:pt x="114961" y="79280"/>
                    <a:pt x="97558" y="104517"/>
                    <a:pt x="71160" y="110367"/>
                  </a:cubicBezTo>
                  <a:lnTo>
                    <a:pt x="70591" y="118429"/>
                  </a:lnTo>
                  <a:lnTo>
                    <a:pt x="56831" y="104889"/>
                  </a:lnTo>
                  <a:lnTo>
                    <a:pt x="72704" y="88505"/>
                  </a:lnTo>
                  <a:lnTo>
                    <a:pt x="72143" y="96443"/>
                  </a:lnTo>
                  <a:cubicBezTo>
                    <a:pt x="90760" y="90239"/>
                    <a:pt x="101708" y="71000"/>
                    <a:pt x="97532" y="51826"/>
                  </a:cubicBezTo>
                  <a:cubicBezTo>
                    <a:pt x="93357" y="32652"/>
                    <a:pt x="75400" y="19708"/>
                    <a:pt x="55889" y="21808"/>
                  </a:cubicBezTo>
                  <a:cubicBezTo>
                    <a:pt x="36379" y="23908"/>
                    <a:pt x="21588" y="40376"/>
                    <a:pt x="21588" y="60000"/>
                  </a:cubicBezTo>
                  <a:close/>
                </a:path>
              </a:pathLst>
            </a:cu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2571481" y="980643"/>
              <a:ext cx="1511173" cy="7554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 txBox="1"/>
            <p:nvPr/>
          </p:nvSpPr>
          <p:spPr>
            <a:xfrm>
              <a:off x="2571481" y="980643"/>
              <a:ext cx="1511173" cy="7554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900"/>
                <a:buFont typeface="Calibri"/>
                <a:buNone/>
              </a:pPr>
              <a:r>
                <a:rPr lang="fr-FR" sz="4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990217" y="1808141"/>
              <a:ext cx="2326875" cy="2327859"/>
            </a:xfrm>
            <a:prstGeom prst="blockArc">
              <a:avLst>
                <a:gd name="adj1" fmla="val 0"/>
                <a:gd name="adj2" fmla="val 18900000"/>
                <a:gd name="adj3" fmla="val 12740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15894" y="2540000"/>
              <a:ext cx="1511173" cy="7554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 txBox="1"/>
            <p:nvPr/>
          </p:nvSpPr>
          <p:spPr>
            <a:xfrm>
              <a:off x="1815894" y="2540000"/>
              <a:ext cx="1511173" cy="7554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900"/>
                <a:buFont typeface="Calibri"/>
                <a:buNone/>
              </a:pPr>
              <a:r>
                <a:rPr lang="fr-FR" sz="4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"/>
          <p:cNvSpPr/>
          <p:nvPr/>
        </p:nvSpPr>
        <p:spPr>
          <a:xfrm>
            <a:off x="0" y="0"/>
            <a:ext cx="9144000" cy="1412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  <a:t>RAPPEL : les axes stratégiques </a:t>
            </a:r>
            <a:br>
              <a:rPr lang="fr-FR" sz="2000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fr-FR" sz="2000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  <a:t>de développement des AFPIA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  <a:t>au service des entreprises</a:t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4"/>
          <p:cNvSpPr txBox="1"/>
          <p:nvPr/>
        </p:nvSpPr>
        <p:spPr>
          <a:xfrm>
            <a:off x="1068288" y="2348880"/>
            <a:ext cx="5688632" cy="316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600"/>
              <a:buFont typeface="Arial Black"/>
              <a:buNone/>
            </a:pPr>
            <a:r>
              <a:rPr lang="fr-FR" sz="6600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lang="fr-FR" sz="6600">
                <a:solidFill>
                  <a:srgbClr val="D12B34"/>
                </a:solidFill>
                <a:latin typeface="Arial Black"/>
                <a:ea typeface="Arial Black"/>
                <a:cs typeface="Arial Black"/>
                <a:sym typeface="Arial Black"/>
              </a:rPr>
              <a:t>Former</a:t>
            </a:r>
            <a:r>
              <a:rPr lang="fr-FR" sz="6600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92B1B"/>
              </a:buClr>
              <a:buSzPts val="2800"/>
              <a:buFont typeface="Arial Black"/>
              <a:buNone/>
            </a:pPr>
            <a:endParaRPr sz="2800">
              <a:solidFill>
                <a:srgbClr val="3F3F3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AB51D"/>
              </a:buClr>
              <a:buSzPts val="6600"/>
              <a:buFont typeface="Arial Black"/>
              <a:buNone/>
            </a:pPr>
            <a:r>
              <a:rPr lang="fr-FR" sz="6600">
                <a:solidFill>
                  <a:srgbClr val="7AB51D"/>
                </a:solidFill>
                <a:latin typeface="Arial Black"/>
                <a:ea typeface="Arial Black"/>
                <a:cs typeface="Arial Black"/>
                <a:sym typeface="Arial Black"/>
              </a:rPr>
              <a:t>Innover</a:t>
            </a:r>
            <a:endParaRPr sz="6600" b="1">
              <a:solidFill>
                <a:srgbClr val="7AB51D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91" name="Google Shape;91;p4"/>
          <p:cNvGrpSpPr/>
          <p:nvPr/>
        </p:nvGrpSpPr>
        <p:grpSpPr>
          <a:xfrm>
            <a:off x="4684382" y="1957288"/>
            <a:ext cx="3728715" cy="4136000"/>
            <a:chOff x="1815894" y="0"/>
            <a:chExt cx="3728715" cy="4136000"/>
          </a:xfrm>
        </p:grpSpPr>
        <p:sp>
          <p:nvSpPr>
            <p:cNvPr id="92" name="Google Shape;92;p4"/>
            <p:cNvSpPr/>
            <p:nvPr/>
          </p:nvSpPr>
          <p:spPr>
            <a:xfrm>
              <a:off x="2836031" y="0"/>
              <a:ext cx="2708578" cy="270865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412" y="60000"/>
                  </a:moveTo>
                  <a:lnTo>
                    <a:pt x="8412" y="60000"/>
                  </a:lnTo>
                  <a:cubicBezTo>
                    <a:pt x="8412" y="32962"/>
                    <a:pt x="29287" y="10511"/>
                    <a:pt x="56254" y="8548"/>
                  </a:cubicBezTo>
                  <a:cubicBezTo>
                    <a:pt x="83220" y="6584"/>
                    <a:pt x="107127" y="25774"/>
                    <a:pt x="111044" y="52527"/>
                  </a:cubicBezTo>
                  <a:cubicBezTo>
                    <a:pt x="114961" y="79280"/>
                    <a:pt x="97558" y="104517"/>
                    <a:pt x="71160" y="110367"/>
                  </a:cubicBezTo>
                  <a:lnTo>
                    <a:pt x="70591" y="118429"/>
                  </a:lnTo>
                  <a:lnTo>
                    <a:pt x="56831" y="104889"/>
                  </a:lnTo>
                  <a:lnTo>
                    <a:pt x="72704" y="88505"/>
                  </a:lnTo>
                  <a:lnTo>
                    <a:pt x="72143" y="96443"/>
                  </a:lnTo>
                  <a:cubicBezTo>
                    <a:pt x="90760" y="90239"/>
                    <a:pt x="101708" y="71000"/>
                    <a:pt x="97532" y="51826"/>
                  </a:cubicBezTo>
                  <a:cubicBezTo>
                    <a:pt x="93357" y="32652"/>
                    <a:pt x="75400" y="19708"/>
                    <a:pt x="55889" y="21808"/>
                  </a:cubicBezTo>
                  <a:cubicBezTo>
                    <a:pt x="36379" y="23908"/>
                    <a:pt x="21588" y="40376"/>
                    <a:pt x="21588" y="60000"/>
                  </a:cubicBezTo>
                  <a:close/>
                </a:path>
              </a:pathLst>
            </a:cu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2571481" y="980643"/>
              <a:ext cx="1511173" cy="7554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 txBox="1"/>
            <p:nvPr/>
          </p:nvSpPr>
          <p:spPr>
            <a:xfrm>
              <a:off x="2571481" y="980643"/>
              <a:ext cx="1511173" cy="7554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900"/>
                <a:buFont typeface="Calibri"/>
                <a:buNone/>
              </a:pPr>
              <a:r>
                <a:rPr lang="fr-FR" sz="4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1990217" y="1808141"/>
              <a:ext cx="2326875" cy="2327859"/>
            </a:xfrm>
            <a:prstGeom prst="blockArc">
              <a:avLst>
                <a:gd name="adj1" fmla="val 0"/>
                <a:gd name="adj2" fmla="val 18900000"/>
                <a:gd name="adj3" fmla="val 12740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1815894" y="2540000"/>
              <a:ext cx="1511173" cy="7554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 txBox="1"/>
            <p:nvPr/>
          </p:nvSpPr>
          <p:spPr>
            <a:xfrm>
              <a:off x="1815894" y="2540000"/>
              <a:ext cx="1511173" cy="7554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900"/>
                <a:buFont typeface="Calibri"/>
                <a:buNone/>
              </a:pPr>
              <a:r>
                <a:rPr lang="fr-FR" sz="4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"/>
          <p:cNvSpPr/>
          <p:nvPr/>
        </p:nvSpPr>
        <p:spPr>
          <a:xfrm>
            <a:off x="0" y="0"/>
            <a:ext cx="9144000" cy="1412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  <a:t>RAPPEL : les axes stratégiques </a:t>
            </a:r>
            <a:br>
              <a:rPr lang="fr-FR" sz="2000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fr-FR" sz="2000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  <a:t>de développement des AFPIA</a:t>
            </a:r>
            <a:br>
              <a:rPr lang="fr-FR" sz="2000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fr-FR" sz="2000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  <a:t>par la </a:t>
            </a:r>
            <a:r>
              <a:rPr lang="fr-FR" sz="2000">
                <a:solidFill>
                  <a:srgbClr val="D12B34"/>
                </a:solidFill>
                <a:latin typeface="Arial Black"/>
                <a:ea typeface="Arial Black"/>
                <a:cs typeface="Arial Black"/>
                <a:sym typeface="Arial Black"/>
              </a:rPr>
              <a:t>FORMATION</a:t>
            </a:r>
            <a:endParaRPr sz="1800">
              <a:solidFill>
                <a:srgbClr val="D12B3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5"/>
          <p:cNvSpPr txBox="1"/>
          <p:nvPr/>
        </p:nvSpPr>
        <p:spPr>
          <a:xfrm>
            <a:off x="683568" y="1340768"/>
            <a:ext cx="3744416" cy="108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12B34"/>
              </a:buClr>
              <a:buSzPts val="5400"/>
              <a:buFont typeface="Arial Black"/>
              <a:buNone/>
            </a:pPr>
            <a:r>
              <a:rPr lang="fr-FR" sz="5400">
                <a:solidFill>
                  <a:srgbClr val="D12B34"/>
                </a:solidFill>
                <a:latin typeface="Arial Black"/>
                <a:ea typeface="Arial Black"/>
                <a:cs typeface="Arial Black"/>
                <a:sym typeface="Arial Black"/>
              </a:rPr>
              <a:t>Former</a:t>
            </a:r>
            <a:endParaRPr sz="5400" b="1">
              <a:solidFill>
                <a:srgbClr val="D12B34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4" name="Google Shape;104;p5"/>
          <p:cNvSpPr txBox="1"/>
          <p:nvPr/>
        </p:nvSpPr>
        <p:spPr>
          <a:xfrm>
            <a:off x="827584" y="2329867"/>
            <a:ext cx="7992888" cy="3115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</a:pPr>
            <a:r>
              <a:rPr lang="fr-FR" sz="24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écouter les entreprises, renforcer la présence sur le terrain, pour proposer des formations courtes adaptées dans les domaines : </a:t>
            </a:r>
            <a:r>
              <a:rPr lang="fr-F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conception, industrialisation, nouvelles technologies, matériaux, mise en œuvre, commercialisation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</a:pPr>
            <a:r>
              <a:rPr lang="fr-FR" sz="24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comprendre les évolutions liées aux réformes de la formation et contribuer aux observatoires des branches et à l’ingénierie de formation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</a:pPr>
            <a:r>
              <a:rPr lang="fr-FR" sz="24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développer les formations longues liées aux métiers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</a:pPr>
            <a:r>
              <a:rPr lang="fr-FR" sz="24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adapter l’outil de formation </a:t>
            </a:r>
            <a:r>
              <a:rPr lang="fr-F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: immobilier, matériel et compétences internes</a:t>
            </a:r>
            <a:endParaRPr sz="2000" b="1">
              <a:solidFill>
                <a:srgbClr val="3F3F3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05" name="Google Shape;10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5143" y="6324086"/>
            <a:ext cx="1296000" cy="38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504" y="6199936"/>
            <a:ext cx="1451035" cy="61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99741" y="6057360"/>
            <a:ext cx="2410387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67944" y="6168322"/>
            <a:ext cx="1228185" cy="496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71160" y="6129368"/>
            <a:ext cx="1228859" cy="61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"/>
          <p:cNvSpPr/>
          <p:nvPr/>
        </p:nvSpPr>
        <p:spPr>
          <a:xfrm>
            <a:off x="0" y="0"/>
            <a:ext cx="9144000" cy="1412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  <a:t>RAPPEL : les axes stratégiques </a:t>
            </a:r>
            <a:br>
              <a:rPr lang="fr-FR" sz="2000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fr-FR" sz="2000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  <a:t>de développement des AFPIA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  <a:t>par l’ </a:t>
            </a:r>
            <a:r>
              <a:rPr lang="fr-FR" sz="2000">
                <a:solidFill>
                  <a:srgbClr val="7AB51D"/>
                </a:solidFill>
                <a:latin typeface="Arial Black"/>
                <a:ea typeface="Arial Black"/>
                <a:cs typeface="Arial Black"/>
                <a:sym typeface="Arial Black"/>
              </a:rPr>
              <a:t>INNOVATION</a:t>
            </a:r>
            <a:endParaRPr sz="1800">
              <a:solidFill>
                <a:srgbClr val="7AB5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6"/>
          <p:cNvSpPr txBox="1"/>
          <p:nvPr/>
        </p:nvSpPr>
        <p:spPr>
          <a:xfrm>
            <a:off x="683568" y="1412776"/>
            <a:ext cx="3744416" cy="108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AB51D"/>
              </a:buClr>
              <a:buSzPts val="5400"/>
              <a:buFont typeface="Arial Black"/>
              <a:buNone/>
            </a:pPr>
            <a:r>
              <a:rPr lang="fr-FR" sz="5400">
                <a:solidFill>
                  <a:srgbClr val="7AB51D"/>
                </a:solidFill>
                <a:latin typeface="Arial Black"/>
                <a:ea typeface="Arial Black"/>
                <a:cs typeface="Arial Black"/>
                <a:sym typeface="Arial Black"/>
              </a:rPr>
              <a:t>Innover</a:t>
            </a:r>
            <a:endParaRPr sz="5400" b="1">
              <a:solidFill>
                <a:srgbClr val="7AB51D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16" name="Google Shape;116;p6"/>
          <p:cNvSpPr txBox="1"/>
          <p:nvPr/>
        </p:nvSpPr>
        <p:spPr>
          <a:xfrm>
            <a:off x="827584" y="2185851"/>
            <a:ext cx="7848872" cy="2420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</a:pPr>
            <a:r>
              <a:rPr lang="fr-FR" sz="24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diffuser et relayer les bonnes pratiques, de l’apprenti au salarié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</a:pPr>
            <a:r>
              <a:rPr lang="fr-FR" sz="24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démultiplier les initiatives collectives et la visibilité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</a:pPr>
            <a:r>
              <a:rPr lang="fr-FR" sz="24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être innovant dans le positionnement technologique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</a:pPr>
            <a:r>
              <a:rPr lang="fr-FR" sz="24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nouer des liens et des partenariats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</a:pPr>
            <a:r>
              <a:rPr lang="fr-FR" sz="24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se différencier, être un référent en tant qu’organisme de branche</a:t>
            </a:r>
            <a:endParaRPr sz="2400" b="1">
              <a:solidFill>
                <a:srgbClr val="3F3F3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17" name="Google Shape;11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6216" y="4560168"/>
            <a:ext cx="408214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00221" y="4560168"/>
            <a:ext cx="408214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0272" y="4519347"/>
            <a:ext cx="408214" cy="421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99741" y="6057360"/>
            <a:ext cx="2410387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67944" y="6168322"/>
            <a:ext cx="1228185" cy="496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71160" y="6129368"/>
            <a:ext cx="1228859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25143" y="6324086"/>
            <a:ext cx="1296000" cy="38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7504" y="6199936"/>
            <a:ext cx="1451035" cy="61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0650" y="2564904"/>
            <a:ext cx="3943350" cy="1593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92248"/>
            <a:ext cx="2420862" cy="1361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564904"/>
            <a:ext cx="2420862" cy="1478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4183003"/>
            <a:ext cx="2420862" cy="1605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31" y="301519"/>
            <a:ext cx="1143099" cy="553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295" y="1013256"/>
            <a:ext cx="1084169" cy="43808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9"/>
          <p:cNvSpPr txBox="1"/>
          <p:nvPr/>
        </p:nvSpPr>
        <p:spPr>
          <a:xfrm>
            <a:off x="600915" y="2263290"/>
            <a:ext cx="2881619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Compresseur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9"/>
          <p:cNvSpPr txBox="1"/>
          <p:nvPr/>
        </p:nvSpPr>
        <p:spPr>
          <a:xfrm>
            <a:off x="2716380" y="2956939"/>
            <a:ext cx="2945310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Raboteuse</a:t>
            </a:r>
            <a:endParaRPr/>
          </a:p>
        </p:txBody>
      </p:sp>
      <p:pic>
        <p:nvPicPr>
          <p:cNvPr id="151" name="Google Shape;151;p9"/>
          <p:cNvPicPr preferRelativeResize="0"/>
          <p:nvPr/>
        </p:nvPicPr>
        <p:blipFill rotWithShape="1">
          <a:blip r:embed="rId5">
            <a:alphaModFix/>
          </a:blip>
          <a:srcRect l="-38815" r="-38773"/>
          <a:stretch/>
        </p:blipFill>
        <p:spPr>
          <a:xfrm>
            <a:off x="58831" y="2579714"/>
            <a:ext cx="2570162" cy="257175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52" name="Google Shape;152;p9"/>
          <p:cNvPicPr preferRelativeResize="0"/>
          <p:nvPr/>
        </p:nvPicPr>
        <p:blipFill rotWithShape="1">
          <a:blip r:embed="rId6">
            <a:alphaModFix/>
          </a:blip>
          <a:srcRect l="-19617" r="-19712"/>
          <a:stretch/>
        </p:blipFill>
        <p:spPr>
          <a:xfrm>
            <a:off x="2084494" y="201307"/>
            <a:ext cx="2773363" cy="277177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53" name="Google Shape;153;p9"/>
          <p:cNvSpPr txBox="1"/>
          <p:nvPr/>
        </p:nvSpPr>
        <p:spPr>
          <a:xfrm>
            <a:off x="5661690" y="340536"/>
            <a:ext cx="2945310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Espace informatique</a:t>
            </a:r>
            <a:endParaRPr/>
          </a:p>
        </p:txBody>
      </p:sp>
      <p:pic>
        <p:nvPicPr>
          <p:cNvPr id="154" name="Google Shape;154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07968" y="889427"/>
            <a:ext cx="4103075" cy="2315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08714" y="3374305"/>
            <a:ext cx="5590017" cy="3149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31" y="314358"/>
            <a:ext cx="1143099" cy="553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831" y="941677"/>
            <a:ext cx="1084169" cy="43808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1"/>
          <p:cNvSpPr txBox="1"/>
          <p:nvPr/>
        </p:nvSpPr>
        <p:spPr>
          <a:xfrm>
            <a:off x="1143000" y="2097136"/>
            <a:ext cx="2945310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Machines à coudre</a:t>
            </a:r>
            <a:endParaRPr/>
          </a:p>
        </p:txBody>
      </p:sp>
      <p:pic>
        <p:nvPicPr>
          <p:cNvPr id="173" name="Google Shape;17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0939" y="2581808"/>
            <a:ext cx="3551635" cy="266372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1"/>
          <p:cNvSpPr txBox="1"/>
          <p:nvPr/>
        </p:nvSpPr>
        <p:spPr>
          <a:xfrm>
            <a:off x="5449754" y="397274"/>
            <a:ext cx="2945310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Ecole de formation sur site ROSET</a:t>
            </a:r>
            <a:endParaRPr/>
          </a:p>
        </p:txBody>
      </p:sp>
      <p:pic>
        <p:nvPicPr>
          <p:cNvPr id="175" name="Google Shape;175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0" y="2930491"/>
            <a:ext cx="4470484" cy="3352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1"/>
          <p:cNvPicPr preferRelativeResize="0"/>
          <p:nvPr/>
        </p:nvPicPr>
        <p:blipFill rotWithShape="1">
          <a:blip r:embed="rId7">
            <a:alphaModFix/>
          </a:blip>
          <a:srcRect b="29728"/>
          <a:stretch/>
        </p:blipFill>
        <p:spPr>
          <a:xfrm>
            <a:off x="5231639" y="867618"/>
            <a:ext cx="3551635" cy="1871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1611718"/>
            <a:ext cx="3566160" cy="2377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80423" y="4285996"/>
            <a:ext cx="3088004" cy="2084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24425" y="707390"/>
            <a:ext cx="3698556" cy="237744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3"/>
          <p:cNvSpPr/>
          <p:nvPr/>
        </p:nvSpPr>
        <p:spPr>
          <a:xfrm>
            <a:off x="4924425" y="3196195"/>
            <a:ext cx="4219575" cy="715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Ici : le sénateur, et représentant régional de la filière,  le député de la circonscription, le Ministère de L’agriculture , un chef d’entreprise.</a:t>
            </a:r>
            <a:endParaRPr/>
          </a:p>
        </p:txBody>
      </p:sp>
      <p:pic>
        <p:nvPicPr>
          <p:cNvPr id="195" name="Google Shape;19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831" y="91579"/>
            <a:ext cx="1143099" cy="553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7761" y="766112"/>
            <a:ext cx="1084169" cy="438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678</Words>
  <Application>Microsoft Office PowerPoint</Application>
  <PresentationFormat>Affichage à l'écran (4:3)</PresentationFormat>
  <Paragraphs>82</Paragraphs>
  <Slides>18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Arial</vt:lpstr>
      <vt:lpstr>Calibri</vt:lpstr>
      <vt:lpstr>Arial Narrow</vt:lpstr>
      <vt:lpstr>Arial Black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Fiche 1_4 : Adapter et actualiser l’outil informatique :  </vt:lpstr>
      <vt:lpstr>Fiche 2_4 : Action de synergie avec nos partenaires</vt:lpstr>
      <vt:lpstr>Fiche 2_4 : Action de synergie avec nos partenaires</vt:lpstr>
      <vt:lpstr>Fiche 2_4 : Action de synergie avec nos partenaires</vt:lpstr>
      <vt:lpstr>Fiche 3_4 : Anticiper les enjeux techniques, technologiques</vt:lpstr>
      <vt:lpstr>Fiche 4_4 : Mise aux normes des matériels, ateliers, bâtiment</vt:lpstr>
      <vt:lpstr>Fiche 2_5 : Actions de synergie avec nos partenaires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AFPIA SUD-EST - Karima Abbache</dc:creator>
  <cp:lastModifiedBy>COLDEFY Agnès</cp:lastModifiedBy>
  <cp:revision>1</cp:revision>
  <cp:lastPrinted>2023-07-04T14:00:23Z</cp:lastPrinted>
  <dcterms:created xsi:type="dcterms:W3CDTF">2019-03-15T07:51:37Z</dcterms:created>
  <dcterms:modified xsi:type="dcterms:W3CDTF">2023-07-04T14:01:40Z</dcterms:modified>
</cp:coreProperties>
</file>